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Ubuntu"/>
      <p:regular r:id="rId60"/>
      <p:bold r:id="rId61"/>
      <p:italic r:id="rId62"/>
      <p:boldItalic r:id="rId63"/>
    </p:embeddedFont>
    <p:embeddedFont>
      <p:font typeface="Raleway"/>
      <p:regular r:id="rId64"/>
      <p:bold r:id="rId65"/>
      <p:italic r:id="rId66"/>
      <p:boldItalic r:id="rId67"/>
    </p:embeddedFont>
    <p:embeddedFont>
      <p:font typeface="Noto Sans KR"/>
      <p:regular r:id="rId68"/>
      <p:bold r:id="rId69"/>
    </p:embeddedFont>
    <p:embeddedFont>
      <p:font typeface="Staatliches"/>
      <p:regular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Oswald"/>
      <p:regular r:id="rId75"/>
      <p:bold r:id="rId76"/>
    </p:embeddedFont>
    <p:embeddedFont>
      <p:font typeface="Roboto Mon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195E8E-7AAA-46FA-A7DF-6B15C77818DC}">
  <a:tblStyle styleId="{7A195E8E-7AAA-46FA-A7DF-6B15C77818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EC4D2FB-8C5C-4FF7-918B-EB513369B8D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5.xml"/><Relationship Id="rId75" Type="http://schemas.openxmlformats.org/officeDocument/2006/relationships/font" Target="fonts/Oswald-regular.fntdata"/><Relationship Id="rId30" Type="http://schemas.openxmlformats.org/officeDocument/2006/relationships/slide" Target="slides/slide24.xml"/><Relationship Id="rId74" Type="http://schemas.openxmlformats.org/officeDocument/2006/relationships/font" Target="fonts/Lato-boldItalic.fntdata"/><Relationship Id="rId33" Type="http://schemas.openxmlformats.org/officeDocument/2006/relationships/slide" Target="slides/slide27.xml"/><Relationship Id="rId77" Type="http://schemas.openxmlformats.org/officeDocument/2006/relationships/font" Target="fonts/RobotoMono-regular.fntdata"/><Relationship Id="rId32" Type="http://schemas.openxmlformats.org/officeDocument/2006/relationships/slide" Target="slides/slide26.xml"/><Relationship Id="rId76" Type="http://schemas.openxmlformats.org/officeDocument/2006/relationships/font" Target="fonts/Oswald-bold.fntdata"/><Relationship Id="rId35" Type="http://schemas.openxmlformats.org/officeDocument/2006/relationships/slide" Target="slides/slide29.xml"/><Relationship Id="rId79" Type="http://schemas.openxmlformats.org/officeDocument/2006/relationships/font" Target="fonts/RobotoMono-italic.fntdata"/><Relationship Id="rId34" Type="http://schemas.openxmlformats.org/officeDocument/2006/relationships/slide" Target="slides/slide28.xml"/><Relationship Id="rId78" Type="http://schemas.openxmlformats.org/officeDocument/2006/relationships/font" Target="fonts/RobotoMono-bold.fntdata"/><Relationship Id="rId71" Type="http://schemas.openxmlformats.org/officeDocument/2006/relationships/font" Target="fonts/Lato-regular.fntdata"/><Relationship Id="rId70" Type="http://schemas.openxmlformats.org/officeDocument/2006/relationships/font" Target="fonts/Staatliche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Ubuntu-italic.fntdata"/><Relationship Id="rId61" Type="http://schemas.openxmlformats.org/officeDocument/2006/relationships/font" Target="fonts/Ubuntu-bold.fntdata"/><Relationship Id="rId20" Type="http://schemas.openxmlformats.org/officeDocument/2006/relationships/slide" Target="slides/slide14.xml"/><Relationship Id="rId64" Type="http://schemas.openxmlformats.org/officeDocument/2006/relationships/font" Target="fonts/Raleway-regular.fntdata"/><Relationship Id="rId63" Type="http://schemas.openxmlformats.org/officeDocument/2006/relationships/font" Target="fonts/Ubuntu-boldItalic.fntdata"/><Relationship Id="rId22" Type="http://schemas.openxmlformats.org/officeDocument/2006/relationships/slide" Target="slides/slide16.xml"/><Relationship Id="rId66" Type="http://schemas.openxmlformats.org/officeDocument/2006/relationships/font" Target="fonts/Raleway-italic.fntdata"/><Relationship Id="rId21" Type="http://schemas.openxmlformats.org/officeDocument/2006/relationships/slide" Target="slides/slide15.xml"/><Relationship Id="rId65" Type="http://schemas.openxmlformats.org/officeDocument/2006/relationships/font" Target="fonts/Raleway-bold.fntdata"/><Relationship Id="rId24" Type="http://schemas.openxmlformats.org/officeDocument/2006/relationships/slide" Target="slides/slide18.xml"/><Relationship Id="rId68" Type="http://schemas.openxmlformats.org/officeDocument/2006/relationships/font" Target="fonts/NotoSansKR-regular.fntdata"/><Relationship Id="rId23" Type="http://schemas.openxmlformats.org/officeDocument/2006/relationships/slide" Target="slides/slide17.xml"/><Relationship Id="rId67" Type="http://schemas.openxmlformats.org/officeDocument/2006/relationships/font" Target="fonts/Raleway-boldItalic.fntdata"/><Relationship Id="rId60" Type="http://schemas.openxmlformats.org/officeDocument/2006/relationships/font" Target="fonts/Ubuntu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otoSansKR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1ccce4e5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1ccce4e5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3592df4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3592df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3592df47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3592df4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3592df4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3592df4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3592df4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3592df4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3592df47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3592df47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3592df47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3592df4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3592df47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3592df47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3592df47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3592df47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3592df47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3592df47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332a0c13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332a0c13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3592df4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3592df4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3592df47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3592df47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3592df47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3592df47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3592df47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3592df47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3592df47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3592df47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332a0c13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332a0c13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1ccce4e5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1ccce4e5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332a0c13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332a0c13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332a0c13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332a0c13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332a0c13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332a0c13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332a0c13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332a0c13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332a0c13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332a0c13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332a0c13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332a0c13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332a0c13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332a0c13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e95df23704ec1e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e95df23704ec1e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1ccce4e5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1ccce4e5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332a0c13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332a0c13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332a0c13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332a0c13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e95df23704ec1e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e95df23704ec1e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e95df23704ec1e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e95df23704ec1e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e95df23704ec1e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e95df23704ec1e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1ccce4e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1ccce4e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332a0c13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332a0c13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332a0c13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332a0c13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332a0c13c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332a0c13c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332a0c13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332a0c13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1ccce4e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1ccce4e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332a0c13c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332a0c13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332a0c13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332a0c13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332a0c13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332a0c13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332a0c13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332a0c13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332a0c13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332a0c13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332a0c13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332a0c13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332a0c13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332a0c13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332a0c13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5332a0c13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332a0c13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332a0c13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332a0c13c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332a0c13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332a0c13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332a0c13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e95df23704ec1e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e95df23704ec1e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1a1c1f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1a1c1f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1ccce4e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1ccce4e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1C23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1" name="Google Shape;7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0" name="Google Shape;80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69138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FFD966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6" name="Google Shape;3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4" name="Google Shape;6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/>
        </p:nvSpPr>
        <p:spPr>
          <a:xfrm>
            <a:off x="6667800" y="0"/>
            <a:ext cx="2476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oto Sans KR"/>
                <a:ea typeface="Noto Sans KR"/>
                <a:cs typeface="Noto Sans KR"/>
                <a:sym typeface="Noto Sans KR"/>
              </a:rPr>
              <a:t>김대인, 이건우, 이승훈, 장진혁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" name="Google Shape;92;p15" title="truck7.jpg"/>
          <p:cNvPicPr preferRelativeResize="0"/>
          <p:nvPr/>
        </p:nvPicPr>
        <p:blipFill rotWithShape="1">
          <a:blip r:embed="rId3">
            <a:alphaModFix/>
          </a:blip>
          <a:srcRect b="11356" l="0" r="9214" t="3063"/>
          <a:stretch/>
        </p:blipFill>
        <p:spPr>
          <a:xfrm>
            <a:off x="0" y="0"/>
            <a:ext cx="3637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3994525" y="1753525"/>
            <a:ext cx="48204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latin typeface="Noto Sans KR"/>
                <a:ea typeface="Noto Sans KR"/>
                <a:cs typeface="Noto Sans KR"/>
                <a:sym typeface="Noto Sans KR"/>
              </a:rPr>
              <a:t>IoT기반 자율 운송관제 시스템</a:t>
            </a:r>
            <a:endParaRPr b="1" sz="2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994525" y="2625725"/>
            <a:ext cx="4518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희토류 및 광물 자원 운송을 위한 스마트 관제 시스템</a:t>
            </a:r>
            <a:endParaRPr sz="1500">
              <a:solidFill>
                <a:srgbClr val="292A2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5"/>
          <p:cNvSpPr/>
          <p:nvPr/>
        </p:nvSpPr>
        <p:spPr>
          <a:xfrm flipH="1">
            <a:off x="8246400" y="4245900"/>
            <a:ext cx="897600" cy="897600"/>
          </a:xfrm>
          <a:prstGeom prst="round1Rect">
            <a:avLst>
              <a:gd fmla="val 16667" name="adj"/>
            </a:avLst>
          </a:prstGeom>
          <a:solidFill>
            <a:srgbClr val="FFFFFF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 flipH="1">
            <a:off x="8246400" y="4245900"/>
            <a:ext cx="897600" cy="8976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6812025" y="4245900"/>
            <a:ext cx="1341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</a:t>
            </a:r>
            <a:endParaRPr b="1" sz="3300">
              <a:solidFill>
                <a:srgbClr val="292A2E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6427875" y="4726725"/>
            <a:ext cx="1804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292A2E"/>
                </a:solidFill>
                <a:latin typeface="Ubuntu"/>
                <a:ea typeface="Ubuntu"/>
                <a:cs typeface="Ubuntu"/>
                <a:sym typeface="Ubuntu"/>
              </a:rPr>
              <a:t>Dynamic Unified Smart Transport</a:t>
            </a:r>
            <a:endParaRPr sz="900"/>
          </a:p>
        </p:txBody>
      </p:sp>
      <p:sp>
        <p:nvSpPr>
          <p:cNvPr id="99" name="Google Shape;99;p15"/>
          <p:cNvSpPr txBox="1"/>
          <p:nvPr/>
        </p:nvSpPr>
        <p:spPr>
          <a:xfrm>
            <a:off x="6366075" y="4468950"/>
            <a:ext cx="567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2A2E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>
              <a:solidFill>
                <a:srgbClr val="292A2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차량 위치 파악</a:t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441625" y="1568225"/>
            <a:ext cx="7688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차량에 부착된 RFID 센서를 통해 바닥에 매설된 RFID 카드의 ID 스캔 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441625" y="2058050"/>
            <a:ext cx="7688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차량이 ID를 통해 위치를 파악하여 PC로 차량의 위치 전송</a:t>
            </a: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41625" y="2563050"/>
            <a:ext cx="7688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PC가 정상적인 경로 진행인지 파악하여 차량으로 피드백</a:t>
            </a: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 to PC 메시지 체계 명세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 기본 형식 (공통)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882825" y="2065075"/>
            <a:ext cx="752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{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  "sender": "TRUCK_001",         // 트럭 ID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  "receiver": "SERVER",          // 항상 "SERVER"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  "cmd": "명령어",                // 아래 명세된 명령어 중 하나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  "payload": { ... }             // 명령에 따른 부가 데이터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}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882825" y="1420225"/>
            <a:ext cx="75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모든 메시지는 JSON 문자열로 구성되며, 다음 필드를 포함합니다: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명령어(cmd)별 정의</a:t>
            </a:r>
            <a:endParaRPr/>
          </a:p>
        </p:txBody>
      </p:sp>
      <p:graphicFrame>
        <p:nvGraphicFramePr>
          <p:cNvPr id="189" name="Google Shape;189;p27"/>
          <p:cNvGraphicFramePr/>
          <p:nvPr/>
        </p:nvGraphicFramePr>
        <p:xfrm>
          <a:off x="313625" y="111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1281050"/>
                <a:gridCol w="1720325"/>
                <a:gridCol w="1764700"/>
                <a:gridCol w="3557200"/>
              </a:tblGrid>
              <a:tr h="209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전송 시점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payload 예시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ASSIGN_MISSION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할당 요청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시작 시 (최초 한 번)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ARRIVED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특정 위치 도착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주요 지점 도착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"position": "CHECKPOINT_A", "gate_id": "GATE_A" 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ACK_GATE_OPENED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열림 확인 후 전송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열림 직후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START_LOADING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시작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WAIT_LOAD 상태일 때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FINISH_LOADING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완료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완료 직후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START_UNLOADING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시작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WAIT_UNLOAD 상태일 때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FINISH_UNLOADING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완료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완료 직후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OBSTACLE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감지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발생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"type": "ultrasonic", "location": "front" 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긴급 정지 상황 발생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 시 자동 보고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"reason": "motor_stall" 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RESET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 복구 요청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 이후 복귀 시도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ARRIVED의 position 값 종류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621825" y="1197575"/>
            <a:ext cx="773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 KR"/>
                <a:ea typeface="Noto Sans KR"/>
                <a:cs typeface="Noto Sans KR"/>
                <a:sym typeface="Noto Sans KR"/>
              </a:rPr>
              <a:t>트럭이 이동 중 도착하면 ARRIVED 명령을 보내며, position 값에 따라 서버 FSM이 다르게 반응합니다.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96" name="Google Shape;196;p28"/>
          <p:cNvGraphicFramePr/>
          <p:nvPr/>
        </p:nvGraphicFramePr>
        <p:xfrm>
          <a:off x="682125" y="16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1673400"/>
                <a:gridCol w="5707500"/>
              </a:tblGrid>
              <a:tr h="176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 이름 (position)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의미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CHECKPOINT_A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A 앞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LOAD_A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위치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CHECKPOINT_B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B 앞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위치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STANDBY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위치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7" name="Google Shape;197;p28"/>
          <p:cNvSpPr txBox="1"/>
          <p:nvPr/>
        </p:nvSpPr>
        <p:spPr>
          <a:xfrm>
            <a:off x="713950" y="38852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 KR"/>
                <a:ea typeface="Noto Sans KR"/>
                <a:cs typeface="Noto Sans KR"/>
                <a:sym typeface="Noto Sans KR"/>
              </a:rPr>
              <a:t>※ 대소문자 구분 없음 (.upper() 처리됨)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 전송 흐름 예시 (전체 순서)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675550" y="1389525"/>
            <a:ext cx="6341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ASSIGN_MISSION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ARRIVED { position: CHECKPOINT_A, gate_id: GATE_A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ACK_GATE_OPENED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ARRIVED { position: LOAD_A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START_LOADING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FINISH_LOADING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ARRIVED { position: CHECKPOINT_B, gate_id: GATE_B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8. ACK_GATE_OPENED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9. ARRIVED { position: BELT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10. START_UNLOADING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11. FINISH_UNLOADING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12. ARRIVED { position: STANDBY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 측 구현 체크리스트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707100" y="1550725"/>
            <a:ext cx="63717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Noto Sans KR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모든 메시지는 JSON 문자열 형식으로 전송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cmd는 명세된 키워드로 정확히 전송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ARRIVED 시에는 "position" 필드 반드시 포함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ACK_GATE_OPENED은 게이트 열림 확인 직후 전송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네트워크 오류 시 재전송 로직 고려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 to 메시지 체계 명세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 기본 형식 (공통)</a:t>
            </a:r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912300" y="1704250"/>
            <a:ext cx="6909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"sender": "SERVER",           // 항상 "SERVER"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"receiver": "TRUCK_001",      // 대상 트럭 ID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"cmd": "명령어",               // 아래 명세된 명령어 중 하나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"payload": { ... }            // 명령에 따른 부가 정보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}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명령어(cmd)별 정의</a:t>
            </a:r>
            <a:endParaRPr/>
          </a:p>
        </p:txBody>
      </p:sp>
      <p:graphicFrame>
        <p:nvGraphicFramePr>
          <p:cNvPr id="226" name="Google Shape;226;p33"/>
          <p:cNvGraphicFramePr/>
          <p:nvPr/>
        </p:nvGraphicFramePr>
        <p:xfrm>
          <a:off x="278850" y="151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902775"/>
                <a:gridCol w="2006625"/>
                <a:gridCol w="1877925"/>
                <a:gridCol w="3798975"/>
              </a:tblGrid>
              <a:tr h="20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전송 시점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payload 예시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1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RUN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위치로 이동하라는 지시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상태 전이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정지하라는 지시 (에러 또는 대기)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비정상 상황 or WAIT_ 상태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RESUME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일시정지 후 재개 지시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 후 복귀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SET_STATE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특정 상태로 강제 설정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관리자가 수동 설정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"state": "MOVE_TO_LOAD"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FLASH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경고등/LED 깜빡이기 등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경고 또는 통신 테스트용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"color": "red"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33"/>
          <p:cNvSpPr txBox="1"/>
          <p:nvPr/>
        </p:nvSpPr>
        <p:spPr>
          <a:xfrm>
            <a:off x="383825" y="4007325"/>
            <a:ext cx="654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✅ 실제 구현에서는 대부분 </a:t>
            </a:r>
            <a:r>
              <a:rPr lang="ko" sz="1500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ko" sz="1500"/>
              <a:t>, </a:t>
            </a:r>
            <a:r>
              <a:rPr lang="ko" sz="1500"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1500"/>
              <a:t>만 사용됩니다. 나머지는 확장 가능.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전송 흐름 예시</a:t>
            </a: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1213500" y="2187900"/>
            <a:ext cx="6608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1. 트럭이 ARRIVED (예: CHECKPOINT_A)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2. 서버가 GATE_A 열고, 게이트 열림 확인되면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3. 서버가 → 트럭에게 RUN 명령 전송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FSM 기반 전송 조건 요약</a:t>
            </a:r>
            <a:endParaRPr/>
          </a:p>
        </p:txBody>
      </p:sp>
      <p:graphicFrame>
        <p:nvGraphicFramePr>
          <p:cNvPr id="239" name="Google Shape;239;p35"/>
          <p:cNvGraphicFramePr/>
          <p:nvPr/>
        </p:nvGraphicFramePr>
        <p:xfrm>
          <a:off x="711963" y="153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3366700"/>
                <a:gridCol w="2915025"/>
                <a:gridCol w="14383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상태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서버가 보내는 명령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WAIT_GATE_OPEN_FOR_LOAD → MOVE_TO_LOAD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RUN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열림 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WAIT_LOAD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상태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WAIT_UNLOAD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준비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MOVE_TO_...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RUN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이동 시작 지점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EMERGENCY_STOP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RESET 이후 IDLE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RUN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복귀 재시작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 측 구현 체크리스트</a:t>
            </a:r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1397175" y="1420225"/>
            <a:ext cx="54660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TCP 메시지 수신 시 JSON 파싱</a:t>
            </a:r>
            <a:br>
              <a:rPr lang="ko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ko" sz="1500"/>
              <a:t>에 따라 적절한 동작 수행:</a:t>
            </a:r>
            <a:br>
              <a:rPr lang="ko" sz="1500"/>
            </a:b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ko" sz="1500"/>
              <a:t> → 라인트레이싱 시작</a:t>
            </a:r>
            <a:br>
              <a:rPr lang="ko" sz="1500"/>
            </a:b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1500"/>
              <a:t> → 모터 정지</a:t>
            </a:r>
            <a:br>
              <a:rPr lang="ko" sz="1500"/>
            </a:b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>
                <a:latin typeface="Roboto Mono"/>
                <a:ea typeface="Roboto Mono"/>
                <a:cs typeface="Roboto Mono"/>
                <a:sym typeface="Roboto Mono"/>
              </a:rPr>
              <a:t>RESUME</a:t>
            </a:r>
            <a:r>
              <a:rPr lang="ko" sz="1500"/>
              <a:t> → 이전 상태로 복귀</a:t>
            </a:r>
            <a:br>
              <a:rPr lang="ko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Roboto Mono"/>
                <a:ea typeface="Roboto Mono"/>
                <a:cs typeface="Roboto Mono"/>
                <a:sym typeface="Roboto Mono"/>
              </a:rPr>
              <a:t>receiver</a:t>
            </a:r>
            <a:r>
              <a:rPr lang="ko" sz="1500"/>
              <a:t> 필드로 본인 확인</a:t>
            </a:r>
            <a:br>
              <a:rPr lang="ko" sz="1500"/>
            </a:b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보완 가능 명령 (선택사항, 추후 구현 가능)</a:t>
            </a:r>
            <a:endParaRPr/>
          </a:p>
        </p:txBody>
      </p:sp>
      <p:graphicFrame>
        <p:nvGraphicFramePr>
          <p:cNvPr id="251" name="Google Shape;251;p37"/>
          <p:cNvGraphicFramePr/>
          <p:nvPr/>
        </p:nvGraphicFramePr>
        <p:xfrm>
          <a:off x="1177475" y="189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2590050"/>
                <a:gridCol w="439860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REBOOT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MCU 재시작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SET_SPEED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속도 조절 ({ "speed": 40 })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LED_ON / LED_OFF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시각 피드백 장치 제어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DEBUG_LOG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디버그 로그 출력 요청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요약</a:t>
            </a:r>
            <a:endParaRPr/>
          </a:p>
        </p:txBody>
      </p:sp>
      <p:sp>
        <p:nvSpPr>
          <p:cNvPr id="257" name="Google Shape;257;p38"/>
          <p:cNvSpPr txBox="1"/>
          <p:nvPr/>
        </p:nvSpPr>
        <p:spPr>
          <a:xfrm>
            <a:off x="859800" y="1888500"/>
            <a:ext cx="6417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모든 PC→트럭 메시지는 </a:t>
            </a:r>
            <a:r>
              <a:rPr lang="ko" sz="2000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ko" sz="2000"/>
              <a:t>, </a:t>
            </a:r>
            <a:r>
              <a:rPr lang="ko" sz="2000"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2000"/>
              <a:t> 중심으로 단순화</a:t>
            </a:r>
            <a:br>
              <a:rPr lang="ko" sz="2000"/>
            </a:b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트럭은 </a:t>
            </a:r>
            <a:r>
              <a:rPr lang="ko" sz="2000">
                <a:latin typeface="Roboto Mono"/>
                <a:ea typeface="Roboto Mono"/>
                <a:cs typeface="Roboto Mono"/>
                <a:sym typeface="Roboto Mono"/>
              </a:rPr>
              <a:t>receiver</a:t>
            </a:r>
            <a:r>
              <a:rPr lang="ko" sz="2000"/>
              <a:t>가 자기 ID일 때만 반응</a:t>
            </a:r>
            <a:br>
              <a:rPr lang="ko" sz="2000"/>
            </a:b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메시지는 JSON으로 TCP 전송됨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시리얼</a:t>
            </a:r>
            <a:r>
              <a:rPr lang="ko"/>
              <a:t> 통신 규약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FACILITIES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68" name="Google Shape;268;p40"/>
          <p:cNvGraphicFramePr/>
          <p:nvPr/>
        </p:nvGraphicFramePr>
        <p:xfrm>
          <a:off x="430475" y="12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{7A195E8E-7AAA-46FA-A7DF-6B15C77818DC}</a:tableStyleId>
              </a:tblPr>
              <a:tblGrid>
                <a:gridCol w="565125"/>
                <a:gridCol w="1127700"/>
                <a:gridCol w="1127700"/>
                <a:gridCol w="3290075"/>
                <a:gridCol w="2103275"/>
              </a:tblGrid>
              <a:tr h="1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 -&gt; PC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PC -&gt; </a:t>
                      </a: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작동 과정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변화 시 전송 주기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(A, B)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열림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닫힘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접근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승인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통과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PC는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GATE에 차량 접근 여부와 차량 승인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 GATE는 PC에게 열림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3. PC는 GATE에게 차량이 통과했음을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4. GATE는 PC에게 닫힘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43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가동 시작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가동 종료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접근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덤핑 시작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덤핑 종료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이탈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PC는 BELT에 차량 접근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 BELT는 PC에 준비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3. PC는 BELT에게 덤핑 시작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4. PC는 BELT에게 덤핑 종료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5. BELT는 PC에게 가동 시작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6. PC는 BELT에게 차량 이탈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7. BELT는 PC에게 가동 종료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LOAD</a:t>
                      </a:r>
                      <a:b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(A, B)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가동 시작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가동 종료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도착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이탈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1. PC는 LOAD에 차량 도착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 LOAD는 PC에 가동 시작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3. LOAD는 PC에 가동 중단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4. PC는 LOAD에 차량 이탈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시리얼</a:t>
            </a:r>
            <a:r>
              <a:rPr lang="ko"/>
              <a:t> 통신 규약 (1) </a:t>
            </a:r>
            <a:r>
              <a:rPr lang="ko"/>
              <a:t>명령어 포맷</a:t>
            </a:r>
            <a:endParaRPr/>
          </a:p>
        </p:txBody>
      </p:sp>
      <p:sp>
        <p:nvSpPr>
          <p:cNvPr id="274" name="Google Shape;274;p41"/>
          <p:cNvSpPr txBox="1"/>
          <p:nvPr/>
        </p:nvSpPr>
        <p:spPr>
          <a:xfrm>
            <a:off x="1696425" y="1496950"/>
            <a:ext cx="63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oto Sans KR"/>
                <a:ea typeface="Noto Sans KR"/>
                <a:cs typeface="Noto Sans KR"/>
                <a:sym typeface="Noto Sans KR"/>
              </a:rPr>
              <a:t>문자열 + \n (개행) 포함 전송 예: "GATE_A_OPEN\n"</a:t>
            </a:r>
            <a:endParaRPr b="1"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75" name="Google Shape;275;p41"/>
          <p:cNvGraphicFramePr/>
          <p:nvPr/>
        </p:nvGraphicFramePr>
        <p:xfrm>
          <a:off x="1874450" y="248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1165725"/>
                <a:gridCol w="1141450"/>
              </a:tblGrid>
              <a:tr h="355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GATE_A_OPEN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 게이트 열기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GATE_A_CLOSE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 게이트 닫기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GATE_B_OPEN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 게이트 열기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GATE_B_CLOSE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 게이트 닫기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6" name="Google Shape;276;p41"/>
          <p:cNvGraphicFramePr/>
          <p:nvPr/>
        </p:nvGraphicFramePr>
        <p:xfrm>
          <a:off x="5191600" y="261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973675"/>
                <a:gridCol w="956075"/>
              </a:tblGrid>
              <a:tr h="30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BELT_START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시작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BELT_STOP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정지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시리얼 통신 규약 (1) </a:t>
            </a:r>
            <a:r>
              <a:rPr lang="ko"/>
              <a:t>응답 규약</a:t>
            </a:r>
            <a:endParaRPr/>
          </a:p>
        </p:txBody>
      </p:sp>
      <p:sp>
        <p:nvSpPr>
          <p:cNvPr id="282" name="Google Shape;282;p42"/>
          <p:cNvSpPr txBox="1"/>
          <p:nvPr/>
        </p:nvSpPr>
        <p:spPr>
          <a:xfrm>
            <a:off x="1677925" y="16358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oto Sans KR"/>
                <a:ea typeface="Noto Sans KR"/>
                <a:cs typeface="Noto Sans KR"/>
                <a:sym typeface="Noto Sans KR"/>
              </a:rPr>
              <a:t>ACK + 명령어 + 결과 (</a:t>
            </a:r>
            <a:r>
              <a:rPr lang="ko" sz="10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OK</a:t>
            </a:r>
            <a:r>
              <a:rPr lang="ko" sz="100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" sz="10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FAIL</a:t>
            </a:r>
            <a:r>
              <a:rPr lang="ko" sz="100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" sz="10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BUSY</a:t>
            </a:r>
            <a:r>
              <a:rPr lang="ko" sz="1000">
                <a:latin typeface="Noto Sans KR"/>
                <a:ea typeface="Noto Sans KR"/>
                <a:cs typeface="Noto Sans KR"/>
                <a:sym typeface="Noto Sans KR"/>
              </a:rPr>
              <a:t>, 등)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1375825" y="24024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ACK:GATE_A_OPEN:OK\n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ACK:GATE_A_CLOSE:BUSY\n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STATUS:GATE_A:OPEN\n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 설계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Mission Class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중앙 제어 서버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중앙 제어 서버 FSM</a:t>
            </a:r>
            <a:endParaRPr/>
          </a:p>
        </p:txBody>
      </p:sp>
      <p:sp>
        <p:nvSpPr>
          <p:cNvPr id="304" name="Google Shape;304;p46"/>
          <p:cNvSpPr txBox="1"/>
          <p:nvPr/>
        </p:nvSpPr>
        <p:spPr>
          <a:xfrm>
            <a:off x="2676075" y="1973025"/>
            <a:ext cx="2562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추가 예정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TRUCK </a:t>
            </a:r>
            <a:r>
              <a:rPr lang="ko"/>
              <a:t>설계 계획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STATE</a:t>
            </a:r>
            <a:r>
              <a:rPr lang="ko"/>
              <a:t>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15" name="Google Shape;315;p48"/>
          <p:cNvGraphicFramePr/>
          <p:nvPr/>
        </p:nvGraphicFramePr>
        <p:xfrm>
          <a:off x="266325" y="10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{7A195E8E-7AAA-46FA-A7DF-6B15C77818DC}</a:tableStyleId>
              </a:tblPr>
              <a:tblGrid>
                <a:gridCol w="1773850"/>
                <a:gridCol w="2531825"/>
                <a:gridCol w="1792025"/>
                <a:gridCol w="2474800"/>
              </a:tblGrid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IDLE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위치에서 미션 배정을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MOVE_TO_GATE_FOR_UNLOAD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후 게이트로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MOVE_TO_GATE_FOR_LOAD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초기 배정 후 게이트로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MOVE_TO_UNLOAD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상태에서 적하 장소로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WAIT_GATE_OPEN_FOR_LOAD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적재를 위한 게이트 오픈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WAIT_UNLOAD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적하 시작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WAIT_GATE_OPEN_FOR_UNLOAD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적하를 위한 게이트 오픈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UNLOADING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적하 실행중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장소로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MOVE_TO_STANDBY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완료 후 대기 위치로 복귀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</a:t>
                      </a: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시작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MOVE_TO_CHARGE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장소로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LOADING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</a:t>
                      </a: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실행중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CHARGING_WITH_MISSION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수행 전 긴급 충전 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CHARGING_WITH_NO_MISSION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상태에서 충전 중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WAIT_NEXT_MISSION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존재 여부 요청 후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EMERGENCY_STOP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비상 정지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GLOBAL VAR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21" name="Google Shape;321;p49"/>
          <p:cNvGraphicFramePr/>
          <p:nvPr/>
        </p:nvGraphicFramePr>
        <p:xfrm>
          <a:off x="266325" y="10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{7A195E8E-7AAA-46FA-A7DF-6B15C77818DC}</a:tableStyleId>
              </a:tblPr>
              <a:tblGrid>
                <a:gridCol w="1773850"/>
                <a:gridCol w="2531825"/>
                <a:gridCol w="1792025"/>
                <a:gridCol w="2474800"/>
              </a:tblGrid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FLAG_GATE_A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A 오픈 여부 (PC로부터 수신)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FLAG_GATE_B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B 오픈 여부 (PC로부터 수신)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FLAG_LOADING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진행중 여부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FLAG_UNLOADING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적하 진행중 여부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트럭의 위치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종류 (A 또는 B)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FLAG_LOADED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화물 존재 여부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STATE DIAGRAM</a:t>
            </a:r>
            <a:endParaRPr/>
          </a:p>
        </p:txBody>
      </p:sp>
      <p:pic>
        <p:nvPicPr>
          <p:cNvPr id="327" name="Google Shape;327;p50" title="state_diagram_for_tru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300" y="892500"/>
            <a:ext cx="6457401" cy="41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GATE </a:t>
            </a:r>
            <a:r>
              <a:rPr lang="ko"/>
              <a:t>설계 계획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GATE STATE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38" name="Google Shape;338;p52"/>
          <p:cNvGraphicFramePr/>
          <p:nvPr/>
        </p:nvGraphicFramePr>
        <p:xfrm>
          <a:off x="266325" y="10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{7A195E8E-7AAA-46FA-A7DF-6B15C77818DC}</a:tableStyleId>
              </a:tblPr>
              <a:tblGrid>
                <a:gridCol w="1773850"/>
                <a:gridCol w="2531825"/>
                <a:gridCol w="1647025"/>
                <a:gridCol w="2619800"/>
              </a:tblGrid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IDLE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상태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WAIT_PERMISSION_FOR_OPEN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접근 후 열림 허가를 기다림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열림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WAIT_PERMISSION_FOR_CLOSE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통과 후 닫힘 허가를 기다림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CLOSE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닫힘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BELT </a:t>
            </a:r>
            <a:r>
              <a:rPr lang="ko"/>
              <a:t>설계 계획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시스템 설계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BELT STATE</a:t>
            </a:r>
            <a:endParaRPr/>
          </a:p>
        </p:txBody>
      </p:sp>
      <p:graphicFrame>
        <p:nvGraphicFramePr>
          <p:cNvPr id="349" name="Google Shape;349;p54"/>
          <p:cNvGraphicFramePr/>
          <p:nvPr/>
        </p:nvGraphicFramePr>
        <p:xfrm>
          <a:off x="266325" y="10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{7A195E8E-7AAA-46FA-A7DF-6B15C77818DC}</a:tableStyleId>
              </a:tblPr>
              <a:tblGrid>
                <a:gridCol w="1917475"/>
                <a:gridCol w="2388200"/>
                <a:gridCol w="1647025"/>
                <a:gridCol w="2619800"/>
              </a:tblGrid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</a:t>
            </a:r>
            <a:endParaRPr/>
          </a:p>
        </p:txBody>
      </p:sp>
      <p:sp>
        <p:nvSpPr>
          <p:cNvPr id="360" name="Google Shape;360;p56"/>
          <p:cNvSpPr txBox="1"/>
          <p:nvPr/>
        </p:nvSpPr>
        <p:spPr>
          <a:xfrm>
            <a:off x="559400" y="1292675"/>
            <a:ext cx="6622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local 서버 활용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데이터</a:t>
            </a:r>
            <a:endParaRPr/>
          </a:p>
        </p:txBody>
      </p:sp>
      <p:sp>
        <p:nvSpPr>
          <p:cNvPr id="366" name="Google Shape;366;p57"/>
          <p:cNvSpPr txBox="1"/>
          <p:nvPr/>
        </p:nvSpPr>
        <p:spPr>
          <a:xfrm>
            <a:off x="1670650" y="1988150"/>
            <a:ext cx="4936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로그인을 위한 사용자 데이터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mission table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72" name="Google Shape;372;p58"/>
          <p:cNvGraphicFramePr/>
          <p:nvPr/>
        </p:nvGraphicFramePr>
        <p:xfrm>
          <a:off x="452425" y="110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1418275"/>
                <a:gridCol w="2701300"/>
                <a:gridCol w="1631900"/>
                <a:gridCol w="2216500"/>
              </a:tblGrid>
              <a:tr h="109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column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column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mission_id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VARCHAR(20) PRIMARY KEY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timestamp_assigned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DATETIME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cargo_type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VARCHAR(50)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timestamp_completed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DATETIME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cargo_amount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INT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source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VARCHAR(50)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destination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VARCHAR(50)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status_code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VARCHAR(30)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status_label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VARCHAR(30)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assigned_truck_id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VARCHAR(30)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timestamp_created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DATETIME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트럭 상태 이력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78" name="Google Shape;378;p59"/>
          <p:cNvGraphicFramePr/>
          <p:nvPr/>
        </p:nvGraphicFramePr>
        <p:xfrm>
          <a:off x="545500" y="108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1115800"/>
                <a:gridCol w="694747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컬럼명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기록 시각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position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(RFID 기반)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state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상태 (moving_to_pickup 등)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battery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배터리 잔량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obstacle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speed_level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속도 단계 (1~3)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시설 이벤트 로그</a:t>
            </a:r>
            <a:endParaRPr/>
          </a:p>
        </p:txBody>
      </p:sp>
      <p:graphicFrame>
        <p:nvGraphicFramePr>
          <p:cNvPr id="384" name="Google Shape;384;p60"/>
          <p:cNvGraphicFramePr/>
          <p:nvPr/>
        </p:nvGraphicFramePr>
        <p:xfrm>
          <a:off x="642938" y="12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2286000"/>
                <a:gridCol w="55721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컬럼명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이벤트 발생 시각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device_id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GATE_A, BELT, 등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command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전송된 명령어 (GATE_A_OPEN)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response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OK, FAIL, BUSY 등 응답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mission_id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관련된 미션 (선택적)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TCP 통신 로그 (Raw Messages)</a:t>
            </a:r>
            <a:endParaRPr/>
          </a:p>
        </p:txBody>
      </p:sp>
      <p:graphicFrame>
        <p:nvGraphicFramePr>
          <p:cNvPr id="390" name="Google Shape;390;p61"/>
          <p:cNvGraphicFramePr/>
          <p:nvPr/>
        </p:nvGraphicFramePr>
        <p:xfrm>
          <a:off x="379200" y="120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2192125"/>
                <a:gridCol w="605877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컬럼명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수신 또는 송신 시각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direction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INBOUND / OUTBOUND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sender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발신자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receiver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수신자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cmd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 종류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payload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JSON 내용 (문자열 저장)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에러/이벤트 로그</a:t>
            </a:r>
            <a:endParaRPr/>
          </a:p>
        </p:txBody>
      </p:sp>
      <p:graphicFrame>
        <p:nvGraphicFramePr>
          <p:cNvPr id="396" name="Google Shape;396;p62"/>
          <p:cNvGraphicFramePr/>
          <p:nvPr/>
        </p:nvGraphicFramePr>
        <p:xfrm>
          <a:off x="522825" y="12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2090925"/>
                <a:gridCol w="6115975"/>
              </a:tblGrid>
              <a:tr h="341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컬럼명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3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발생 시각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source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/ 게이트 / 벨트 / 서버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error_type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끊김 / 응답 없음 / 인식 실패 등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message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 설명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GUI </a:t>
            </a:r>
            <a:r>
              <a:rPr lang="ko"/>
              <a:t>설계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MCU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Login</a:t>
            </a:r>
            <a:endParaRPr/>
          </a:p>
        </p:txBody>
      </p:sp>
      <p:sp>
        <p:nvSpPr>
          <p:cNvPr id="407" name="Google Shape;407;p64"/>
          <p:cNvSpPr txBox="1"/>
          <p:nvPr/>
        </p:nvSpPr>
        <p:spPr>
          <a:xfrm>
            <a:off x="2857500" y="2087975"/>
            <a:ext cx="51102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보류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Monitoring</a:t>
            </a:r>
            <a:endParaRPr/>
          </a:p>
        </p:txBody>
      </p:sp>
      <p:graphicFrame>
        <p:nvGraphicFramePr>
          <p:cNvPr id="413" name="Google Shape;413;p65"/>
          <p:cNvGraphicFramePr/>
          <p:nvPr/>
        </p:nvGraphicFramePr>
        <p:xfrm>
          <a:off x="582600" y="12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{7A195E8E-7AAA-46FA-A7DF-6B15C77818DC}</a:tableStyleId>
              </a:tblPr>
              <a:tblGrid>
                <a:gridCol w="1190875"/>
                <a:gridCol w="1614175"/>
                <a:gridCol w="5144500"/>
              </a:tblGrid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구성요소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 위젯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지도 패널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QGraphicView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‧트럭, 게이트, 충전소 등을 그래픽 아이템으로 표시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상태 패널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QLabel, 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QProgressbar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‧트럭별 배터리, 적재 상태 표시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긴급 알림 표시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QLabel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‧긴급 상황 발생 시 시각적으로 강조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긴급 정지 버튼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QPushButton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Facility Control</a:t>
            </a:r>
            <a:endParaRPr/>
          </a:p>
        </p:txBody>
      </p:sp>
      <p:graphicFrame>
        <p:nvGraphicFramePr>
          <p:cNvPr id="419" name="Google Shape;419;p66"/>
          <p:cNvGraphicFramePr/>
          <p:nvPr/>
        </p:nvGraphicFramePr>
        <p:xfrm>
          <a:off x="582600" y="12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{7A195E8E-7AAA-46FA-A7DF-6B15C77818DC}</a:tableStyleId>
              </a:tblPr>
              <a:tblGrid>
                <a:gridCol w="1190875"/>
                <a:gridCol w="1614175"/>
                <a:gridCol w="5144500"/>
              </a:tblGrid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구성요소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 위젯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 리스트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QTreeWidget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설비별로 하위 항목까지 구분해서 표시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자동/수동 토글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QCheckBox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‧수동/자동 모드 전환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 제어 버튼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QPushButton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작동/정지 등 직접 명령 버튼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Event Log</a:t>
            </a:r>
            <a:endParaRPr/>
          </a:p>
        </p:txBody>
      </p:sp>
      <p:graphicFrame>
        <p:nvGraphicFramePr>
          <p:cNvPr id="425" name="Google Shape;425;p67"/>
          <p:cNvGraphicFramePr/>
          <p:nvPr/>
        </p:nvGraphicFramePr>
        <p:xfrm>
          <a:off x="582600" y="12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{7A195E8E-7AAA-46FA-A7DF-6B15C77818DC}</a:tableStyleId>
              </a:tblPr>
              <a:tblGrid>
                <a:gridCol w="1190875"/>
                <a:gridCol w="1614175"/>
                <a:gridCol w="5144500"/>
              </a:tblGrid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구성요소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 위젯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이벤트 테이블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QTableWidget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‧이벤트 내용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‧관련 트럭/설비 표시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검색/필터 박스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QLineEdit, 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QComboBox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키워드 검색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‧트럭/설비별 필터링 가능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4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새로고침 버튼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QPushButton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최신 이벤트 가져오기 버튼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MCU</a:t>
            </a:r>
            <a:endParaRPr/>
          </a:p>
        </p:txBody>
      </p:sp>
      <p:graphicFrame>
        <p:nvGraphicFramePr>
          <p:cNvPr id="125" name="Google Shape;125;p20"/>
          <p:cNvGraphicFramePr/>
          <p:nvPr/>
        </p:nvGraphicFramePr>
        <p:xfrm>
          <a:off x="453575" y="123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{7A195E8E-7AAA-46FA-A7DF-6B15C77818DC}</a:tableStyleId>
              </a:tblPr>
              <a:tblGrid>
                <a:gridCol w="1395925"/>
                <a:gridCol w="1564700"/>
                <a:gridCol w="5109900"/>
              </a:tblGrid>
              <a:tr h="29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ESP32 WROOM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2993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Facilities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Arduino UNO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299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LOAD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 vMerge="1"/>
              </a:tr>
              <a:tr h="299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맵 구성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시계방향 회전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컨베이어 벨트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0692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</a:t>
            </a: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화물 적재 장소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ato"/>
                <a:ea typeface="Lato"/>
                <a:cs typeface="Lato"/>
                <a:sym typeface="Lato"/>
              </a:rPr>
              <a:t>2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순환 경로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62" name="Google Shape;162;p23"/>
          <p:cNvGraphicFramePr/>
          <p:nvPr/>
        </p:nvGraphicFramePr>
        <p:xfrm>
          <a:off x="371975" y="100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{AEC4D2FB-8C5C-4FF7-918B-EB513369B8D8}</a:tableStyleId>
              </a:tblPr>
              <a:tblGrid>
                <a:gridCol w="909725"/>
                <a:gridCol w="2126625"/>
                <a:gridCol w="1171375"/>
                <a:gridCol w="41923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노드 번호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명칭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구분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장소 및 충전소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초기 위치, 충전 FSM 상태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체크포인트 A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도달 시 GATE 오픈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A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출입구,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실제 정차 위치 아님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체크포인트 B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도달 시 GATE 닫힘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 화물 적재 장소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적재지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 타입 화물 로딩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 화물 적재 장소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타입 화물 로딩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체크포인트 C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도달 시 GATE 오픈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 B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출입구, 실제 정차 위치 아님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체크포인트 D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도달 시 GATE 닫힘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컨베이어 벨트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하차지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하차 지점 (도착지)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" name="Google Shape;163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